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2" r:id="rId6"/>
  </p:sldIdLst>
  <p:sldSz cx="18288000" cy="10287000"/>
  <p:notesSz cx="6858000" cy="9144000"/>
  <p:embeddedFontLst>
    <p:embeddedFont>
      <p:font typeface="Roboto" panose="020B0604020202020204" charset="0"/>
      <p:regular r:id="rId7"/>
      <p:bold r:id="rId8"/>
      <p:italic r:id="rId9"/>
      <p:boldItalic r:id="rId10"/>
    </p:embeddedFont>
    <p:embeddedFont>
      <p:font typeface="Roboto Bold" panose="020B0604020202020204" charset="0"/>
      <p:regular r:id="rId11"/>
      <p:bold r:id="rId12"/>
    </p:embeddedFont>
    <p:embeddedFont>
      <p:font typeface="Calibri (MS)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(MS) Bold" panose="020B0604020202020204" charset="0"/>
      <p:regular r:id="rId18"/>
      <p:bold r:id="rId19"/>
    </p:embeddedFont>
    <p:embeddedFont>
      <p:font typeface="Roboto Slab Bol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43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25749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05491" y="331469"/>
            <a:ext cx="14682509" cy="313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 dirty="0">
                <a:solidFill>
                  <a:srgbClr val="A10901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19th CIRP Conference on Computer-Aided Tolerancing (CAT 2026)</a:t>
            </a:r>
          </a:p>
        </p:txBody>
      </p:sp>
      <p:sp>
        <p:nvSpPr>
          <p:cNvPr id="4" name="Freeform 4"/>
          <p:cNvSpPr/>
          <p:nvPr/>
        </p:nvSpPr>
        <p:spPr>
          <a:xfrm>
            <a:off x="11880887" y="8794183"/>
            <a:ext cx="5378413" cy="818454"/>
          </a:xfrm>
          <a:custGeom>
            <a:avLst/>
            <a:gdLst/>
            <a:ahLst/>
            <a:cxnLst/>
            <a:rect l="l" t="t" r="r" b="b"/>
            <a:pathLst>
              <a:path w="5378413" h="818454">
                <a:moveTo>
                  <a:pt x="0" y="0"/>
                </a:moveTo>
                <a:lnTo>
                  <a:pt x="5378413" y="0"/>
                </a:lnTo>
                <a:lnTo>
                  <a:pt x="5378413" y="818454"/>
                </a:lnTo>
                <a:lnTo>
                  <a:pt x="0" y="818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81052" y="3132866"/>
            <a:ext cx="11185799" cy="5230397"/>
          </a:xfrm>
          <a:custGeom>
            <a:avLst/>
            <a:gdLst/>
            <a:ahLst/>
            <a:cxnLst/>
            <a:rect l="l" t="t" r="r" b="b"/>
            <a:pathLst>
              <a:path w="11185799" h="5230397">
                <a:moveTo>
                  <a:pt x="0" y="0"/>
                </a:moveTo>
                <a:lnTo>
                  <a:pt x="11185799" y="0"/>
                </a:lnTo>
                <a:lnTo>
                  <a:pt x="11185799" y="5230397"/>
                </a:lnTo>
                <a:lnTo>
                  <a:pt x="0" y="523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946746" y="7341670"/>
            <a:ext cx="350427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275D38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June 15th–17th, 2026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584698" y="7332145"/>
            <a:ext cx="1257881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275D38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EDMONTON, CANADA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8794183"/>
            <a:ext cx="3427346" cy="928235"/>
            <a:chOff x="0" y="0"/>
            <a:chExt cx="3410026" cy="9235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10077" cy="923544"/>
            </a:xfrm>
            <a:custGeom>
              <a:avLst/>
              <a:gdLst/>
              <a:ahLst/>
              <a:cxnLst/>
              <a:rect l="l" t="t" r="r" b="b"/>
              <a:pathLst>
                <a:path w="3410077" h="923544">
                  <a:moveTo>
                    <a:pt x="0" y="0"/>
                  </a:moveTo>
                  <a:lnTo>
                    <a:pt x="3410077" y="0"/>
                  </a:lnTo>
                  <a:lnTo>
                    <a:pt x="3410077" y="923544"/>
                  </a:lnTo>
                  <a:lnTo>
                    <a:pt x="0" y="923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-924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584698" y="-639388"/>
            <a:ext cx="4944688" cy="4944688"/>
          </a:xfrm>
          <a:custGeom>
            <a:avLst/>
            <a:gdLst/>
            <a:ahLst/>
            <a:cxnLst/>
            <a:rect l="l" t="t" r="r" b="b"/>
            <a:pathLst>
              <a:path w="4944688" h="4944688">
                <a:moveTo>
                  <a:pt x="0" y="0"/>
                </a:moveTo>
                <a:lnTo>
                  <a:pt x="4944688" y="0"/>
                </a:lnTo>
                <a:lnTo>
                  <a:pt x="4944688" y="4944689"/>
                </a:lnTo>
                <a:lnTo>
                  <a:pt x="0" y="49446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" y="0"/>
            <a:ext cx="18287331" cy="2212437"/>
            <a:chOff x="892" y="0"/>
            <a:chExt cx="24383108" cy="2949916"/>
          </a:xfrm>
        </p:grpSpPr>
        <p:sp>
          <p:nvSpPr>
            <p:cNvPr id="3" name="TextBox 3"/>
            <p:cNvSpPr txBox="1"/>
            <p:nvPr/>
          </p:nvSpPr>
          <p:spPr>
            <a:xfrm>
              <a:off x="1641225" y="858298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r>
                <a:rPr lang="en-US" sz="40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AGENDA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1946195" y="683826"/>
              <a:ext cx="14009550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20599939" y="671250"/>
              <a:ext cx="3784061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Freeform 6"/>
            <p:cNvSpPr/>
            <p:nvPr/>
          </p:nvSpPr>
          <p:spPr>
            <a:xfrm flipV="1">
              <a:off x="892" y="211651"/>
              <a:ext cx="7929943" cy="2738265"/>
            </a:xfrm>
            <a:custGeom>
              <a:avLst/>
              <a:gdLst/>
              <a:ahLst/>
              <a:cxnLst/>
              <a:rect l="l" t="t" r="r" b="b"/>
              <a:pathLst>
                <a:path w="7929942" h="2577231">
                  <a:moveTo>
                    <a:pt x="0" y="2577232"/>
                  </a:moveTo>
                  <a:lnTo>
                    <a:pt x="7929942" y="2577232"/>
                  </a:lnTo>
                  <a:lnTo>
                    <a:pt x="7929942" y="0"/>
                  </a:lnTo>
                  <a:lnTo>
                    <a:pt x="0" y="0"/>
                  </a:lnTo>
                  <a:lnTo>
                    <a:pt x="0" y="257723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26300" t="-11247" b="-115053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 flipV="1">
              <a:off x="892" y="671250"/>
              <a:ext cx="4210169" cy="12576"/>
            </a:xfrm>
            <a:prstGeom prst="line">
              <a:avLst/>
            </a:prstGeom>
            <a:ln w="597125" cap="flat">
              <a:solidFill>
                <a:srgbClr val="6E10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8262" y="1335363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endParaRPr/>
            </a:p>
          </p:txBody>
        </p:sp>
        <p:sp>
          <p:nvSpPr>
            <p:cNvPr id="9" name="Freeform 9"/>
            <p:cNvSpPr/>
            <p:nvPr/>
          </p:nvSpPr>
          <p:spPr>
            <a:xfrm>
              <a:off x="16189347" y="0"/>
              <a:ext cx="4176991" cy="1661303"/>
            </a:xfrm>
            <a:custGeom>
              <a:avLst/>
              <a:gdLst/>
              <a:ahLst/>
              <a:cxnLst/>
              <a:rect l="l" t="t" r="r" b="b"/>
              <a:pathLst>
                <a:path w="4176991" h="1661303">
                  <a:moveTo>
                    <a:pt x="0" y="0"/>
                  </a:moveTo>
                  <a:lnTo>
                    <a:pt x="4176990" y="0"/>
                  </a:lnTo>
                  <a:lnTo>
                    <a:pt x="4176990" y="1661303"/>
                  </a:lnTo>
                  <a:lnTo>
                    <a:pt x="0" y="166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8613329"/>
            <a:ext cx="18288000" cy="1673672"/>
            <a:chOff x="0" y="0"/>
            <a:chExt cx="24384000" cy="223156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79695"/>
              <a:ext cx="9924210" cy="1051867"/>
              <a:chOff x="0" y="0"/>
              <a:chExt cx="1249127" cy="1323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49127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1249127" h="132395">
                    <a:moveTo>
                      <a:pt x="0" y="0"/>
                    </a:moveTo>
                    <a:lnTo>
                      <a:pt x="1249127" y="0"/>
                    </a:lnTo>
                    <a:lnTo>
                      <a:pt x="1249127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6E101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1249127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544314" y="1179695"/>
              <a:ext cx="6307410" cy="1051867"/>
              <a:chOff x="0" y="0"/>
              <a:chExt cx="793893" cy="13239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93893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793893" h="132395">
                    <a:moveTo>
                      <a:pt x="0" y="0"/>
                    </a:moveTo>
                    <a:lnTo>
                      <a:pt x="793893" y="0"/>
                    </a:lnTo>
                    <a:lnTo>
                      <a:pt x="793893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AA797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793893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3884032" y="0"/>
              <a:ext cx="10499968" cy="2230628"/>
            </a:xfrm>
            <a:custGeom>
              <a:avLst/>
              <a:gdLst/>
              <a:ahLst/>
              <a:cxnLst/>
              <a:rect l="l" t="t" r="r" b="b"/>
              <a:pathLst>
                <a:path w="10499968" h="2244261">
                  <a:moveTo>
                    <a:pt x="0" y="0"/>
                  </a:moveTo>
                  <a:lnTo>
                    <a:pt x="10499968" y="0"/>
                  </a:lnTo>
                  <a:lnTo>
                    <a:pt x="10499968" y="2244261"/>
                  </a:lnTo>
                  <a:lnTo>
                    <a:pt x="0" y="224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l="-455" t="-265557" b="-338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7630687" y="9188227"/>
            <a:ext cx="174727" cy="45685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 smtClean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  <a:endParaRPr lang="en-US" sz="2699" b="1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3942726" y="9086127"/>
            <a:ext cx="2827750" cy="737600"/>
          </a:xfrm>
          <a:custGeom>
            <a:avLst/>
            <a:gdLst/>
            <a:ahLst/>
            <a:cxnLst/>
            <a:rect l="l" t="t" r="r" b="b"/>
            <a:pathLst>
              <a:path w="2827750" h="737600">
                <a:moveTo>
                  <a:pt x="0" y="0"/>
                </a:moveTo>
                <a:lnTo>
                  <a:pt x="2827750" y="0"/>
                </a:lnTo>
                <a:lnTo>
                  <a:pt x="2827750" y="737600"/>
                </a:lnTo>
                <a:lnTo>
                  <a:pt x="0" y="73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79" b="-4309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2992" y="342900"/>
            <a:ext cx="1989844" cy="1989844"/>
          </a:xfrm>
          <a:custGeom>
            <a:avLst/>
            <a:gdLst/>
            <a:ahLst/>
            <a:cxnLst/>
            <a:rect l="l" t="t" r="r" b="b"/>
            <a:pathLst>
              <a:path w="1989844" h="1989844">
                <a:moveTo>
                  <a:pt x="0" y="0"/>
                </a:moveTo>
                <a:lnTo>
                  <a:pt x="1989844" y="0"/>
                </a:lnTo>
                <a:lnTo>
                  <a:pt x="1989844" y="1989844"/>
                </a:lnTo>
                <a:lnTo>
                  <a:pt x="0" y="1989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TextBox 18"/>
          <p:cNvSpPr txBox="1"/>
          <p:nvPr/>
        </p:nvSpPr>
        <p:spPr>
          <a:xfrm>
            <a:off x="6479161" y="2318358"/>
            <a:ext cx="6088707" cy="1153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55"/>
              </a:lnSpc>
            </a:pPr>
            <a:r>
              <a:rPr lang="en-US" sz="8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Paper Title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5666075" y="3528782"/>
            <a:ext cx="7714878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Paper Manuscript No.: </a:t>
            </a:r>
            <a:r>
              <a:rPr lang="en-US" sz="3000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PROCIR-D-XX-XXXXX</a:t>
            </a:r>
            <a:endParaRPr lang="en-US" sz="30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4967630" y="5493849"/>
            <a:ext cx="8657530" cy="1379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24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Author Aᵃ, Author Bᵇ, Author Cᶜ (please underline presenting author)</a:t>
            </a:r>
          </a:p>
          <a:p>
            <a:pPr algn="ctr">
              <a:lnSpc>
                <a:spcPts val="2688"/>
              </a:lnSpc>
            </a:pPr>
            <a:r>
              <a:rPr lang="en-US" sz="224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ᵃ Affiliation Author A</a:t>
            </a:r>
          </a:p>
          <a:p>
            <a:pPr algn="ctr">
              <a:lnSpc>
                <a:spcPts val="2688"/>
              </a:lnSpc>
            </a:pPr>
            <a:r>
              <a:rPr lang="en-US" sz="224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ᵇ Affiliation Author B</a:t>
            </a:r>
          </a:p>
          <a:p>
            <a:pPr algn="ctr">
              <a:lnSpc>
                <a:spcPts val="2688"/>
              </a:lnSpc>
            </a:pPr>
            <a:r>
              <a:rPr lang="en-US" sz="224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ᶜ </a:t>
            </a:r>
            <a:r>
              <a:rPr lang="en-US" sz="224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Affiliation </a:t>
            </a:r>
            <a:r>
              <a:rPr lang="en-US" sz="224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Author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" y="0"/>
            <a:ext cx="18287331" cy="2212437"/>
            <a:chOff x="892" y="0"/>
            <a:chExt cx="24383108" cy="2949916"/>
          </a:xfrm>
        </p:grpSpPr>
        <p:sp>
          <p:nvSpPr>
            <p:cNvPr id="3" name="TextBox 3"/>
            <p:cNvSpPr txBox="1"/>
            <p:nvPr/>
          </p:nvSpPr>
          <p:spPr>
            <a:xfrm>
              <a:off x="1641225" y="858298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r>
                <a:rPr lang="en-US" sz="40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AGENDA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1946195" y="683826"/>
              <a:ext cx="14009550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20599939" y="671250"/>
              <a:ext cx="3784061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Freeform 6"/>
            <p:cNvSpPr/>
            <p:nvPr/>
          </p:nvSpPr>
          <p:spPr>
            <a:xfrm flipV="1">
              <a:off x="892" y="211651"/>
              <a:ext cx="7929943" cy="2738265"/>
            </a:xfrm>
            <a:custGeom>
              <a:avLst/>
              <a:gdLst/>
              <a:ahLst/>
              <a:cxnLst/>
              <a:rect l="l" t="t" r="r" b="b"/>
              <a:pathLst>
                <a:path w="7929942" h="2577231">
                  <a:moveTo>
                    <a:pt x="0" y="2577232"/>
                  </a:moveTo>
                  <a:lnTo>
                    <a:pt x="7929942" y="2577232"/>
                  </a:lnTo>
                  <a:lnTo>
                    <a:pt x="7929942" y="0"/>
                  </a:lnTo>
                  <a:lnTo>
                    <a:pt x="0" y="0"/>
                  </a:lnTo>
                  <a:lnTo>
                    <a:pt x="0" y="257723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26300" t="-11247" b="-115053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 flipV="1">
              <a:off x="892" y="671250"/>
              <a:ext cx="4210169" cy="12576"/>
            </a:xfrm>
            <a:prstGeom prst="line">
              <a:avLst/>
            </a:prstGeom>
            <a:ln w="597125" cap="flat">
              <a:solidFill>
                <a:srgbClr val="6E10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8262" y="1335363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endParaRPr/>
            </a:p>
          </p:txBody>
        </p:sp>
        <p:sp>
          <p:nvSpPr>
            <p:cNvPr id="9" name="Freeform 9"/>
            <p:cNvSpPr/>
            <p:nvPr/>
          </p:nvSpPr>
          <p:spPr>
            <a:xfrm>
              <a:off x="16189347" y="0"/>
              <a:ext cx="4176991" cy="1661303"/>
            </a:xfrm>
            <a:custGeom>
              <a:avLst/>
              <a:gdLst/>
              <a:ahLst/>
              <a:cxnLst/>
              <a:rect l="l" t="t" r="r" b="b"/>
              <a:pathLst>
                <a:path w="4176991" h="1661303">
                  <a:moveTo>
                    <a:pt x="0" y="0"/>
                  </a:moveTo>
                  <a:lnTo>
                    <a:pt x="4176990" y="0"/>
                  </a:lnTo>
                  <a:lnTo>
                    <a:pt x="4176990" y="1661303"/>
                  </a:lnTo>
                  <a:lnTo>
                    <a:pt x="0" y="166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8613329"/>
            <a:ext cx="18288000" cy="1673672"/>
            <a:chOff x="0" y="0"/>
            <a:chExt cx="24384000" cy="223156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79695"/>
              <a:ext cx="9924210" cy="1051867"/>
              <a:chOff x="0" y="0"/>
              <a:chExt cx="1249127" cy="1323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49127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1249127" h="132395">
                    <a:moveTo>
                      <a:pt x="0" y="0"/>
                    </a:moveTo>
                    <a:lnTo>
                      <a:pt x="1249127" y="0"/>
                    </a:lnTo>
                    <a:lnTo>
                      <a:pt x="1249127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6E101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1249127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544314" y="1179695"/>
              <a:ext cx="6307410" cy="1051867"/>
              <a:chOff x="0" y="0"/>
              <a:chExt cx="793893" cy="13239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93893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793893" h="132395">
                    <a:moveTo>
                      <a:pt x="0" y="0"/>
                    </a:moveTo>
                    <a:lnTo>
                      <a:pt x="793893" y="0"/>
                    </a:lnTo>
                    <a:lnTo>
                      <a:pt x="793893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AA797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793893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3884032" y="0"/>
              <a:ext cx="10499968" cy="2230628"/>
            </a:xfrm>
            <a:custGeom>
              <a:avLst/>
              <a:gdLst/>
              <a:ahLst/>
              <a:cxnLst/>
              <a:rect l="l" t="t" r="r" b="b"/>
              <a:pathLst>
                <a:path w="10499968" h="2244261">
                  <a:moveTo>
                    <a:pt x="0" y="0"/>
                  </a:moveTo>
                  <a:lnTo>
                    <a:pt x="10499968" y="0"/>
                  </a:lnTo>
                  <a:lnTo>
                    <a:pt x="10499968" y="2244261"/>
                  </a:lnTo>
                  <a:lnTo>
                    <a:pt x="0" y="224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l="-455" t="-265557" b="-338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7630687" y="9188227"/>
            <a:ext cx="174727" cy="45685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 smtClean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</a:t>
            </a:r>
            <a:endParaRPr lang="en-US" sz="2699" b="1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3942726" y="9086127"/>
            <a:ext cx="2827750" cy="737600"/>
          </a:xfrm>
          <a:custGeom>
            <a:avLst/>
            <a:gdLst/>
            <a:ahLst/>
            <a:cxnLst/>
            <a:rect l="l" t="t" r="r" b="b"/>
            <a:pathLst>
              <a:path w="2827750" h="737600">
                <a:moveTo>
                  <a:pt x="0" y="0"/>
                </a:moveTo>
                <a:lnTo>
                  <a:pt x="2827750" y="0"/>
                </a:lnTo>
                <a:lnTo>
                  <a:pt x="2827750" y="737600"/>
                </a:lnTo>
                <a:lnTo>
                  <a:pt x="0" y="73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79" b="-4309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2992" y="342900"/>
            <a:ext cx="1989844" cy="1989844"/>
          </a:xfrm>
          <a:custGeom>
            <a:avLst/>
            <a:gdLst/>
            <a:ahLst/>
            <a:cxnLst/>
            <a:rect l="l" t="t" r="r" b="b"/>
            <a:pathLst>
              <a:path w="1989844" h="1989844">
                <a:moveTo>
                  <a:pt x="0" y="0"/>
                </a:moveTo>
                <a:lnTo>
                  <a:pt x="1989844" y="0"/>
                </a:lnTo>
                <a:lnTo>
                  <a:pt x="1989844" y="1989844"/>
                </a:lnTo>
                <a:lnTo>
                  <a:pt x="0" y="1989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TextBox 19"/>
          <p:cNvSpPr txBox="1"/>
          <p:nvPr/>
        </p:nvSpPr>
        <p:spPr>
          <a:xfrm>
            <a:off x="1118283" y="1727511"/>
            <a:ext cx="7934277" cy="655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Insert</a:t>
            </a:r>
          </a:p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Text</a:t>
            </a:r>
          </a:p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Here…</a:t>
            </a:r>
          </a:p>
          <a:p>
            <a:pPr algn="l">
              <a:lnSpc>
                <a:spcPts val="15600"/>
              </a:lnSpc>
            </a:pPr>
            <a:endParaRPr lang="en-US" sz="13000" dirty="0">
              <a:solidFill>
                <a:srgbClr val="80808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800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" y="0"/>
            <a:ext cx="18287331" cy="2212437"/>
            <a:chOff x="892" y="0"/>
            <a:chExt cx="24383108" cy="2949916"/>
          </a:xfrm>
        </p:grpSpPr>
        <p:sp>
          <p:nvSpPr>
            <p:cNvPr id="3" name="TextBox 3"/>
            <p:cNvSpPr txBox="1"/>
            <p:nvPr/>
          </p:nvSpPr>
          <p:spPr>
            <a:xfrm>
              <a:off x="1641225" y="858298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r>
                <a:rPr lang="en-US" sz="40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AGENDA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1946195" y="683826"/>
              <a:ext cx="14009550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20599939" y="671250"/>
              <a:ext cx="3784061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Freeform 6"/>
            <p:cNvSpPr/>
            <p:nvPr/>
          </p:nvSpPr>
          <p:spPr>
            <a:xfrm flipV="1">
              <a:off x="892" y="211651"/>
              <a:ext cx="7929943" cy="2738265"/>
            </a:xfrm>
            <a:custGeom>
              <a:avLst/>
              <a:gdLst/>
              <a:ahLst/>
              <a:cxnLst/>
              <a:rect l="l" t="t" r="r" b="b"/>
              <a:pathLst>
                <a:path w="7929942" h="2577231">
                  <a:moveTo>
                    <a:pt x="0" y="2577232"/>
                  </a:moveTo>
                  <a:lnTo>
                    <a:pt x="7929942" y="2577232"/>
                  </a:lnTo>
                  <a:lnTo>
                    <a:pt x="7929942" y="0"/>
                  </a:lnTo>
                  <a:lnTo>
                    <a:pt x="0" y="0"/>
                  </a:lnTo>
                  <a:lnTo>
                    <a:pt x="0" y="257723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26300" t="-11247" b="-115053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 flipV="1">
              <a:off x="892" y="671250"/>
              <a:ext cx="4210169" cy="12576"/>
            </a:xfrm>
            <a:prstGeom prst="line">
              <a:avLst/>
            </a:prstGeom>
            <a:ln w="597125" cap="flat">
              <a:solidFill>
                <a:srgbClr val="6E10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8262" y="1335363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endParaRPr/>
            </a:p>
          </p:txBody>
        </p:sp>
        <p:sp>
          <p:nvSpPr>
            <p:cNvPr id="9" name="Freeform 9"/>
            <p:cNvSpPr/>
            <p:nvPr/>
          </p:nvSpPr>
          <p:spPr>
            <a:xfrm>
              <a:off x="16189347" y="0"/>
              <a:ext cx="4176991" cy="1661303"/>
            </a:xfrm>
            <a:custGeom>
              <a:avLst/>
              <a:gdLst/>
              <a:ahLst/>
              <a:cxnLst/>
              <a:rect l="l" t="t" r="r" b="b"/>
              <a:pathLst>
                <a:path w="4176991" h="1661303">
                  <a:moveTo>
                    <a:pt x="0" y="0"/>
                  </a:moveTo>
                  <a:lnTo>
                    <a:pt x="4176990" y="0"/>
                  </a:lnTo>
                  <a:lnTo>
                    <a:pt x="4176990" y="1661303"/>
                  </a:lnTo>
                  <a:lnTo>
                    <a:pt x="0" y="166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8613329"/>
            <a:ext cx="18288000" cy="1673672"/>
            <a:chOff x="0" y="0"/>
            <a:chExt cx="24384000" cy="223156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79695"/>
              <a:ext cx="9924210" cy="1051867"/>
              <a:chOff x="0" y="0"/>
              <a:chExt cx="1249127" cy="1323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49127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1249127" h="132395">
                    <a:moveTo>
                      <a:pt x="0" y="0"/>
                    </a:moveTo>
                    <a:lnTo>
                      <a:pt x="1249127" y="0"/>
                    </a:lnTo>
                    <a:lnTo>
                      <a:pt x="1249127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6E101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1249127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544314" y="1179695"/>
              <a:ext cx="6307410" cy="1051867"/>
              <a:chOff x="0" y="0"/>
              <a:chExt cx="793893" cy="13239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93893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793893" h="132395">
                    <a:moveTo>
                      <a:pt x="0" y="0"/>
                    </a:moveTo>
                    <a:lnTo>
                      <a:pt x="793893" y="0"/>
                    </a:lnTo>
                    <a:lnTo>
                      <a:pt x="793893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AA797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793893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3884032" y="0"/>
              <a:ext cx="10499968" cy="2230628"/>
            </a:xfrm>
            <a:custGeom>
              <a:avLst/>
              <a:gdLst/>
              <a:ahLst/>
              <a:cxnLst/>
              <a:rect l="l" t="t" r="r" b="b"/>
              <a:pathLst>
                <a:path w="10499968" h="2244261">
                  <a:moveTo>
                    <a:pt x="0" y="0"/>
                  </a:moveTo>
                  <a:lnTo>
                    <a:pt x="10499968" y="0"/>
                  </a:lnTo>
                  <a:lnTo>
                    <a:pt x="10499968" y="2244261"/>
                  </a:lnTo>
                  <a:lnTo>
                    <a:pt x="0" y="224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l="-455" t="-265557" b="-338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7630687" y="9188227"/>
            <a:ext cx="174727" cy="45685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 dirty="0" smtClean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  <a:endParaRPr lang="en-US" sz="2699" b="1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3942726" y="9086127"/>
            <a:ext cx="2827750" cy="737600"/>
          </a:xfrm>
          <a:custGeom>
            <a:avLst/>
            <a:gdLst/>
            <a:ahLst/>
            <a:cxnLst/>
            <a:rect l="l" t="t" r="r" b="b"/>
            <a:pathLst>
              <a:path w="2827750" h="737600">
                <a:moveTo>
                  <a:pt x="0" y="0"/>
                </a:moveTo>
                <a:lnTo>
                  <a:pt x="2827750" y="0"/>
                </a:lnTo>
                <a:lnTo>
                  <a:pt x="2827750" y="737600"/>
                </a:lnTo>
                <a:lnTo>
                  <a:pt x="0" y="73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79" b="-4309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2992" y="342900"/>
            <a:ext cx="1989844" cy="1989844"/>
          </a:xfrm>
          <a:custGeom>
            <a:avLst/>
            <a:gdLst/>
            <a:ahLst/>
            <a:cxnLst/>
            <a:rect l="l" t="t" r="r" b="b"/>
            <a:pathLst>
              <a:path w="1989844" h="1989844">
                <a:moveTo>
                  <a:pt x="0" y="0"/>
                </a:moveTo>
                <a:lnTo>
                  <a:pt x="1989844" y="0"/>
                </a:lnTo>
                <a:lnTo>
                  <a:pt x="1989844" y="1989844"/>
                </a:lnTo>
                <a:lnTo>
                  <a:pt x="0" y="1989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TextBox 19"/>
          <p:cNvSpPr txBox="1"/>
          <p:nvPr/>
        </p:nvSpPr>
        <p:spPr>
          <a:xfrm>
            <a:off x="1118283" y="1727511"/>
            <a:ext cx="7934277" cy="655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Insert</a:t>
            </a:r>
          </a:p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Text</a:t>
            </a:r>
          </a:p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Here…</a:t>
            </a:r>
          </a:p>
          <a:p>
            <a:pPr algn="l">
              <a:lnSpc>
                <a:spcPts val="15600"/>
              </a:lnSpc>
            </a:pPr>
            <a:endParaRPr lang="en-US" sz="13000" dirty="0">
              <a:solidFill>
                <a:srgbClr val="80808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9144000" y="1727511"/>
            <a:ext cx="7934277" cy="816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Insert</a:t>
            </a:r>
          </a:p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Image</a:t>
            </a:r>
          </a:p>
          <a:p>
            <a:pPr algn="l">
              <a:lnSpc>
                <a:spcPts val="15600"/>
              </a:lnSpc>
            </a:pPr>
            <a:r>
              <a:rPr lang="en-US" sz="13000" dirty="0">
                <a:solidFill>
                  <a:srgbClr val="808080"/>
                </a:solidFill>
                <a:latin typeface="Calibri (MS)"/>
                <a:ea typeface="Calibri (MS)"/>
                <a:cs typeface="Calibri (MS)"/>
                <a:sym typeface="Calibri (MS)"/>
              </a:rPr>
              <a:t>Here…</a:t>
            </a:r>
          </a:p>
          <a:p>
            <a:pPr algn="l">
              <a:lnSpc>
                <a:spcPts val="15600"/>
              </a:lnSpc>
            </a:pPr>
            <a:endParaRPr lang="en-US" sz="13000" dirty="0">
              <a:solidFill>
                <a:srgbClr val="80808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3048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" y="0"/>
            <a:ext cx="18287331" cy="2212437"/>
            <a:chOff x="892" y="0"/>
            <a:chExt cx="24383108" cy="2949916"/>
          </a:xfrm>
        </p:grpSpPr>
        <p:sp>
          <p:nvSpPr>
            <p:cNvPr id="3" name="TextBox 3"/>
            <p:cNvSpPr txBox="1"/>
            <p:nvPr/>
          </p:nvSpPr>
          <p:spPr>
            <a:xfrm>
              <a:off x="1641225" y="858298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r>
                <a:rPr lang="en-US" sz="402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AGENDA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1946195" y="683826"/>
              <a:ext cx="14009550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20599939" y="671250"/>
              <a:ext cx="3784061" cy="0"/>
            </a:xfrm>
            <a:prstGeom prst="line">
              <a:avLst/>
            </a:prstGeom>
            <a:ln w="597125" cap="flat">
              <a:solidFill>
                <a:srgbClr val="7F081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Freeform 6"/>
            <p:cNvSpPr/>
            <p:nvPr/>
          </p:nvSpPr>
          <p:spPr>
            <a:xfrm flipV="1">
              <a:off x="892" y="211651"/>
              <a:ext cx="7929943" cy="2738265"/>
            </a:xfrm>
            <a:custGeom>
              <a:avLst/>
              <a:gdLst/>
              <a:ahLst/>
              <a:cxnLst/>
              <a:rect l="l" t="t" r="r" b="b"/>
              <a:pathLst>
                <a:path w="7929942" h="2577231">
                  <a:moveTo>
                    <a:pt x="0" y="2577232"/>
                  </a:moveTo>
                  <a:lnTo>
                    <a:pt x="7929942" y="2577232"/>
                  </a:lnTo>
                  <a:lnTo>
                    <a:pt x="7929942" y="0"/>
                  </a:lnTo>
                  <a:lnTo>
                    <a:pt x="0" y="0"/>
                  </a:lnTo>
                  <a:lnTo>
                    <a:pt x="0" y="2577232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26300" t="-11247" b="-115053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 flipV="1">
              <a:off x="892" y="671250"/>
              <a:ext cx="4210169" cy="12576"/>
            </a:xfrm>
            <a:prstGeom prst="line">
              <a:avLst/>
            </a:prstGeom>
            <a:ln w="597125" cap="flat">
              <a:solidFill>
                <a:srgbClr val="6E10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8262" y="1335363"/>
              <a:ext cx="4218448" cy="853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"/>
                </a:lnSpc>
              </a:pPr>
              <a:endParaRPr/>
            </a:p>
          </p:txBody>
        </p:sp>
        <p:sp>
          <p:nvSpPr>
            <p:cNvPr id="9" name="Freeform 9"/>
            <p:cNvSpPr/>
            <p:nvPr/>
          </p:nvSpPr>
          <p:spPr>
            <a:xfrm>
              <a:off x="16189347" y="0"/>
              <a:ext cx="4176991" cy="1661303"/>
            </a:xfrm>
            <a:custGeom>
              <a:avLst/>
              <a:gdLst/>
              <a:ahLst/>
              <a:cxnLst/>
              <a:rect l="l" t="t" r="r" b="b"/>
              <a:pathLst>
                <a:path w="4176991" h="1661303">
                  <a:moveTo>
                    <a:pt x="0" y="0"/>
                  </a:moveTo>
                  <a:lnTo>
                    <a:pt x="4176990" y="0"/>
                  </a:lnTo>
                  <a:lnTo>
                    <a:pt x="4176990" y="1661303"/>
                  </a:lnTo>
                  <a:lnTo>
                    <a:pt x="0" y="166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8613329"/>
            <a:ext cx="18288000" cy="1673672"/>
            <a:chOff x="0" y="0"/>
            <a:chExt cx="24384000" cy="223156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79695"/>
              <a:ext cx="9924210" cy="1051867"/>
              <a:chOff x="0" y="0"/>
              <a:chExt cx="1249127" cy="1323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249127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1249127" h="132395">
                    <a:moveTo>
                      <a:pt x="0" y="0"/>
                    </a:moveTo>
                    <a:lnTo>
                      <a:pt x="1249127" y="0"/>
                    </a:lnTo>
                    <a:lnTo>
                      <a:pt x="1249127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6E101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1249127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544314" y="1179695"/>
              <a:ext cx="6307410" cy="1051867"/>
              <a:chOff x="0" y="0"/>
              <a:chExt cx="793893" cy="13239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93893" cy="132395"/>
              </a:xfrm>
              <a:custGeom>
                <a:avLst/>
                <a:gdLst/>
                <a:ahLst/>
                <a:cxnLst/>
                <a:rect l="l" t="t" r="r" b="b"/>
                <a:pathLst>
                  <a:path w="793893" h="132395">
                    <a:moveTo>
                      <a:pt x="0" y="0"/>
                    </a:moveTo>
                    <a:lnTo>
                      <a:pt x="793893" y="0"/>
                    </a:lnTo>
                    <a:lnTo>
                      <a:pt x="793893" y="132395"/>
                    </a:lnTo>
                    <a:lnTo>
                      <a:pt x="0" y="132395"/>
                    </a:lnTo>
                    <a:close/>
                  </a:path>
                </a:pathLst>
              </a:custGeom>
              <a:solidFill>
                <a:srgbClr val="AA797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793893" cy="141920"/>
              </a:xfrm>
              <a:prstGeom prst="rect">
                <a:avLst/>
              </a:prstGeom>
            </p:spPr>
            <p:txBody>
              <a:bodyPr lIns="44217" tIns="44217" rIns="44217" bIns="44217" rtlCol="0" anchor="ctr"/>
              <a:lstStyle/>
              <a:p>
                <a:pPr algn="ctr">
                  <a:lnSpc>
                    <a:spcPts val="146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3884032" y="0"/>
              <a:ext cx="10499968" cy="2230628"/>
            </a:xfrm>
            <a:custGeom>
              <a:avLst/>
              <a:gdLst/>
              <a:ahLst/>
              <a:cxnLst/>
              <a:rect l="l" t="t" r="r" b="b"/>
              <a:pathLst>
                <a:path w="10499968" h="2244261">
                  <a:moveTo>
                    <a:pt x="0" y="0"/>
                  </a:moveTo>
                  <a:lnTo>
                    <a:pt x="10499968" y="0"/>
                  </a:lnTo>
                  <a:lnTo>
                    <a:pt x="10499968" y="2244261"/>
                  </a:lnTo>
                  <a:lnTo>
                    <a:pt x="0" y="2244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 l="-455" t="-265557" b="-338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7641851" y="9188227"/>
            <a:ext cx="152400" cy="2571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86560" y="5416521"/>
            <a:ext cx="7714878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Paper Manuscript No.: </a:t>
            </a:r>
            <a:r>
              <a:rPr lang="en-US" sz="3000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PROCIR-D-XX-XXXXX</a:t>
            </a:r>
            <a:endParaRPr lang="en-US" sz="30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41790" y="2307689"/>
            <a:ext cx="5604421" cy="1227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5"/>
              </a:lnSpc>
            </a:pPr>
            <a:r>
              <a:rPr lang="en-US" sz="8699" b="1">
                <a:solidFill>
                  <a:srgbClr val="6E1016"/>
                </a:solidFill>
                <a:latin typeface="Roboto Bold"/>
                <a:ea typeface="Roboto Bold"/>
                <a:cs typeface="Roboto Bold"/>
                <a:sym typeface="Roboto Bold"/>
              </a:rPr>
              <a:t>Thank You!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86011" y="7062607"/>
            <a:ext cx="911597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24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Author Aᵃ, Author Bᵇ, Author Cᶜ (please underline presenting author)</a:t>
            </a:r>
          </a:p>
          <a:p>
            <a:pPr algn="ctr">
              <a:lnSpc>
                <a:spcPts val="2688"/>
              </a:lnSpc>
            </a:pPr>
            <a:r>
              <a:rPr lang="en-US" sz="224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ᵃ Affiliation Author A</a:t>
            </a:r>
          </a:p>
          <a:p>
            <a:pPr algn="ctr">
              <a:lnSpc>
                <a:spcPts val="2688"/>
              </a:lnSpc>
            </a:pPr>
            <a:r>
              <a:rPr lang="en-US" sz="224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ᵇ Affiliation Author B</a:t>
            </a:r>
          </a:p>
          <a:p>
            <a:pPr algn="ctr">
              <a:lnSpc>
                <a:spcPts val="2688"/>
              </a:lnSpc>
            </a:pPr>
            <a:r>
              <a:rPr lang="en-US" sz="224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ᶜ </a:t>
            </a:r>
            <a:r>
              <a:rPr lang="en-US" sz="224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Affiliation </a:t>
            </a:r>
            <a:r>
              <a:rPr lang="en-US" sz="224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Author C</a:t>
            </a:r>
          </a:p>
        </p:txBody>
      </p:sp>
      <p:sp>
        <p:nvSpPr>
          <p:cNvPr id="23" name="Freeform 23"/>
          <p:cNvSpPr/>
          <p:nvPr/>
        </p:nvSpPr>
        <p:spPr>
          <a:xfrm>
            <a:off x="13942726" y="9086127"/>
            <a:ext cx="2827750" cy="737600"/>
          </a:xfrm>
          <a:custGeom>
            <a:avLst/>
            <a:gdLst/>
            <a:ahLst/>
            <a:cxnLst/>
            <a:rect l="l" t="t" r="r" b="b"/>
            <a:pathLst>
              <a:path w="2827750" h="737600">
                <a:moveTo>
                  <a:pt x="0" y="0"/>
                </a:moveTo>
                <a:lnTo>
                  <a:pt x="2827750" y="0"/>
                </a:lnTo>
                <a:lnTo>
                  <a:pt x="2827750" y="737600"/>
                </a:lnTo>
                <a:lnTo>
                  <a:pt x="0" y="73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79" b="-4309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2992" y="342900"/>
            <a:ext cx="1989844" cy="1989844"/>
          </a:xfrm>
          <a:custGeom>
            <a:avLst/>
            <a:gdLst/>
            <a:ahLst/>
            <a:cxnLst/>
            <a:rect l="l" t="t" r="r" b="b"/>
            <a:pathLst>
              <a:path w="1989844" h="1989844">
                <a:moveTo>
                  <a:pt x="0" y="0"/>
                </a:moveTo>
                <a:lnTo>
                  <a:pt x="1989844" y="0"/>
                </a:lnTo>
                <a:lnTo>
                  <a:pt x="1989844" y="1989844"/>
                </a:lnTo>
                <a:lnTo>
                  <a:pt x="0" y="1989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TextBox 18"/>
          <p:cNvSpPr txBox="1"/>
          <p:nvPr/>
        </p:nvSpPr>
        <p:spPr>
          <a:xfrm>
            <a:off x="6099645" y="4170773"/>
            <a:ext cx="6088707" cy="1153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55"/>
              </a:lnSpc>
            </a:pPr>
            <a:r>
              <a:rPr lang="en-US" sz="81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32212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106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Roboto</vt:lpstr>
      <vt:lpstr>Roboto Bold</vt:lpstr>
      <vt:lpstr>Calibri (MS)</vt:lpstr>
      <vt:lpstr>Calibri</vt:lpstr>
      <vt:lpstr>Calibri (MS) Bold</vt:lpstr>
      <vt:lpstr>Roboto Slab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CIRP CAT 2026 Presentation Template</dc:title>
  <cp:lastModifiedBy>ark</cp:lastModifiedBy>
  <cp:revision>7</cp:revision>
  <dcterms:created xsi:type="dcterms:W3CDTF">2006-08-16T00:00:00Z</dcterms:created>
  <dcterms:modified xsi:type="dcterms:W3CDTF">2026-05-29T17:36:51Z</dcterms:modified>
  <dc:identifier>DAHKzBHBEv8</dc:identifier>
</cp:coreProperties>
</file>